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70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4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.png"/><Relationship Id="rId21" Type="http://schemas.openxmlformats.org/officeDocument/2006/relationships/image" Target="../media/image181.png"/><Relationship Id="rId7" Type="http://schemas.openxmlformats.org/officeDocument/2006/relationships/image" Target="../media/image168.png"/><Relationship Id="rId12" Type="http://schemas.openxmlformats.org/officeDocument/2006/relationships/image" Target="../media/image97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33.png"/><Relationship Id="rId5" Type="http://schemas.openxmlformats.org/officeDocument/2006/relationships/image" Target="../media/image8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7.png"/><Relationship Id="rId9" Type="http://schemas.openxmlformats.org/officeDocument/2006/relationships/image" Target="../media/image170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8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3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8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33.png"/><Relationship Id="rId3" Type="http://schemas.openxmlformats.org/officeDocument/2006/relationships/image" Target="../media/image93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8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21" Type="http://schemas.openxmlformats.org/officeDocument/2006/relationships/image" Target="../media/image3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50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30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33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7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8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7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8750" cy="1428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5429250"/>
            <a:ext cx="142875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762000"/>
            <a:ext cx="9525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143500"/>
            <a:ext cx="95250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619500"/>
            <a:ext cx="914400" cy="381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804160" y="2209800"/>
            <a:ext cx="65836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3352800" y="2819400"/>
            <a:ext cx="5486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專案報告</a:t>
            </a:r>
            <a:endParaRPr lang="en-US" sz="2250" dirty="0"/>
          </a:p>
        </p:txBody>
      </p:sp>
      <p:sp>
        <p:nvSpPr>
          <p:cNvPr id="10" name="Text 2"/>
          <p:cNvSpPr/>
          <p:nvPr/>
        </p:nvSpPr>
        <p:spPr>
          <a:xfrm>
            <a:off x="2804160" y="4038600"/>
            <a:ext cx="6583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團隊成員：翁嘉卿、林冠志、賴尚志、郭玟君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3352800" y="4381500"/>
            <a:ext cx="548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指導老師：張庭祯</a:t>
            </a:r>
            <a:endParaRPr lang="en-US" sz="1500" dirty="0"/>
          </a:p>
        </p:txBody>
      </p:sp>
      <p:sp>
        <p:nvSpPr>
          <p:cNvPr id="12" name="Text 4"/>
          <p:cNvSpPr/>
          <p:nvPr/>
        </p:nvSpPr>
        <p:spPr>
          <a:xfrm>
            <a:off x="10836756" y="6248400"/>
            <a:ext cx="10628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2025-10-20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" y="15240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5181600" cy="2705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22885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5" y="230505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83845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825" y="291465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344805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825" y="352425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05765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825" y="413385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800600"/>
            <a:ext cx="5181600" cy="800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504825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9150" y="512445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14097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4625" y="15240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943100"/>
            <a:ext cx="2514600" cy="876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215265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7800" y="1943100"/>
            <a:ext cx="2514600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20200" y="2152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2971800"/>
            <a:ext cx="2514600" cy="876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3200" y="318135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7800" y="2971800"/>
            <a:ext cx="2514600" cy="876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20200" y="31813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0800" y="4000500"/>
            <a:ext cx="2514600" cy="876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3200" y="4210050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67800" y="4000500"/>
            <a:ext cx="2514600" cy="876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20200" y="42100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4381500" y="304800"/>
            <a:ext cx="4114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組員分工與參考資料</a:t>
            </a:r>
            <a:endParaRPr lang="en-US" sz="3000" dirty="0"/>
          </a:p>
        </p:txBody>
      </p:sp>
      <p:sp>
        <p:nvSpPr>
          <p:cNvPr id="35" name="Text 1"/>
          <p:cNvSpPr/>
          <p:nvPr/>
        </p:nvSpPr>
        <p:spPr>
          <a:xfrm>
            <a:off x="11049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團隊成員分工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219200" y="213360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翁嘉卿</a:t>
            </a:r>
            <a:endParaRPr lang="en-US" sz="1350" dirty="0"/>
          </a:p>
        </p:txBody>
      </p:sp>
      <p:sp>
        <p:nvSpPr>
          <p:cNvPr id="37" name="Text 3"/>
          <p:cNvSpPr/>
          <p:nvPr/>
        </p:nvSpPr>
        <p:spPr>
          <a:xfrm>
            <a:off x="1219200" y="2400300"/>
            <a:ext cx="1645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前端界面設計與實現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219200" y="2743200"/>
            <a:ext cx="13079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林冠志</a:t>
            </a:r>
            <a:endParaRPr lang="en-US" sz="1350" dirty="0"/>
          </a:p>
        </p:txBody>
      </p:sp>
      <p:sp>
        <p:nvSpPr>
          <p:cNvPr id="39" name="Text 5"/>
          <p:cNvSpPr/>
          <p:nvPr/>
        </p:nvSpPr>
        <p:spPr>
          <a:xfrm>
            <a:off x="1219200" y="3009900"/>
            <a:ext cx="15694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</a:t>
            </a:r>
            <a:r>
              <a:rPr lang="zh-TW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程式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與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API開發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1219200" y="3352800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賴尚志</a:t>
            </a:r>
            <a:endParaRPr lang="en-US" sz="1350" dirty="0"/>
          </a:p>
        </p:txBody>
      </p:sp>
      <p:sp>
        <p:nvSpPr>
          <p:cNvPr id="41" name="Text 7"/>
          <p:cNvSpPr/>
          <p:nvPr/>
        </p:nvSpPr>
        <p:spPr>
          <a:xfrm>
            <a:off x="1219200" y="3619500"/>
            <a:ext cx="1463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資料庫設計與管理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1219200" y="396240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郭玟君</a:t>
            </a:r>
            <a:endParaRPr lang="en-US" sz="1350" dirty="0"/>
          </a:p>
        </p:txBody>
      </p:sp>
      <p:sp>
        <p:nvSpPr>
          <p:cNvPr id="43" name="Text 9"/>
          <p:cNvSpPr/>
          <p:nvPr/>
        </p:nvSpPr>
        <p:spPr>
          <a:xfrm>
            <a:off x="1219200" y="4229100"/>
            <a:ext cx="1280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項目協調與測試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1181100" y="49530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指導老師</a:t>
            </a:r>
            <a:endParaRPr lang="en-US" sz="1350" dirty="0"/>
          </a:p>
        </p:txBody>
      </p:sp>
      <p:sp>
        <p:nvSpPr>
          <p:cNvPr id="45" name="Text 11"/>
          <p:cNvSpPr/>
          <p:nvPr/>
        </p:nvSpPr>
        <p:spPr>
          <a:xfrm>
            <a:off x="1181100" y="5219700"/>
            <a:ext cx="822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張庭祯</a:t>
            </a:r>
            <a:endParaRPr lang="en-US" sz="1200" dirty="0"/>
          </a:p>
        </p:txBody>
      </p:sp>
      <p:sp>
        <p:nvSpPr>
          <p:cNvPr id="46" name="Text 12"/>
          <p:cNvSpPr/>
          <p:nvPr/>
        </p:nvSpPr>
        <p:spPr>
          <a:xfrm>
            <a:off x="6896100" y="1447800"/>
            <a:ext cx="24688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參考資料與图片来源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68199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前端框架</a:t>
            </a:r>
            <a:endParaRPr lang="en-US" sz="1350" dirty="0"/>
          </a:p>
        </p:txBody>
      </p:sp>
      <p:sp>
        <p:nvSpPr>
          <p:cNvPr id="48" name="Text 14"/>
          <p:cNvSpPr/>
          <p:nvPr/>
        </p:nvSpPr>
        <p:spPr>
          <a:xfrm>
            <a:off x="6553200" y="24384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Vue.js官方文件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94488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後端技術</a:t>
            </a:r>
            <a:endParaRPr lang="en-US" sz="1350" dirty="0"/>
          </a:p>
        </p:txBody>
      </p:sp>
      <p:sp>
        <p:nvSpPr>
          <p:cNvPr id="50" name="Text 16"/>
          <p:cNvSpPr/>
          <p:nvPr/>
        </p:nvSpPr>
        <p:spPr>
          <a:xfrm>
            <a:off x="9220200" y="24384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Boot文件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6762750" y="3124200"/>
            <a:ext cx="6172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</a:t>
            </a:r>
            <a:endParaRPr lang="en-US" sz="1350" dirty="0"/>
          </a:p>
        </p:txBody>
      </p:sp>
      <p:sp>
        <p:nvSpPr>
          <p:cNvPr id="52" name="Text 18"/>
          <p:cNvSpPr/>
          <p:nvPr/>
        </p:nvSpPr>
        <p:spPr>
          <a:xfrm>
            <a:off x="6553200" y="34671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MySQL官方文件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9448800" y="3124200"/>
            <a:ext cx="7370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API設計</a:t>
            </a:r>
            <a:endParaRPr lang="en-US" sz="1350" dirty="0"/>
          </a:p>
        </p:txBody>
      </p:sp>
      <p:sp>
        <p:nvSpPr>
          <p:cNvPr id="54" name="Text 20"/>
          <p:cNvSpPr/>
          <p:nvPr/>
        </p:nvSpPr>
        <p:spPr>
          <a:xfrm>
            <a:off x="9220200" y="34671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zh-TW" alt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獨立開發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6800850" y="41529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電子商務</a:t>
            </a:r>
            <a:endParaRPr lang="en-US" sz="1350" dirty="0"/>
          </a:p>
        </p:txBody>
      </p:sp>
      <p:sp>
        <p:nvSpPr>
          <p:cNvPr id="56" name="Text 22"/>
          <p:cNvSpPr/>
          <p:nvPr/>
        </p:nvSpPr>
        <p:spPr>
          <a:xfrm>
            <a:off x="6553200" y="44958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線上支付流程</a:t>
            </a:r>
            <a:endParaRPr lang="en-US" sz="1200" dirty="0"/>
          </a:p>
        </p:txBody>
      </p:sp>
      <p:sp>
        <p:nvSpPr>
          <p:cNvPr id="57" name="Text 23"/>
          <p:cNvSpPr/>
          <p:nvPr/>
        </p:nvSpPr>
        <p:spPr>
          <a:xfrm>
            <a:off x="9448800" y="4152900"/>
            <a:ext cx="6227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UI設計</a:t>
            </a:r>
            <a:endParaRPr lang="en-US" sz="1350" dirty="0"/>
          </a:p>
        </p:txBody>
      </p:sp>
      <p:sp>
        <p:nvSpPr>
          <p:cNvPr id="58" name="Text 24"/>
          <p:cNvSpPr/>
          <p:nvPr/>
        </p:nvSpPr>
        <p:spPr>
          <a:xfrm>
            <a:off x="9220200" y="44958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 Design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95450"/>
            <a:ext cx="5181600" cy="800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8669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0" y="19621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95450"/>
            <a:ext cx="5181600" cy="80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8669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738" y="1962150"/>
            <a:ext cx="23812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800350"/>
            <a:ext cx="51816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29718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" y="30670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800350"/>
            <a:ext cx="51816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9718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30670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3905250"/>
            <a:ext cx="51816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40767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875" y="41719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905250"/>
            <a:ext cx="5181600" cy="800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0767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86550" y="417195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010150"/>
            <a:ext cx="5181600" cy="800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816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5350" y="52768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5010150"/>
            <a:ext cx="51816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200" y="518160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62738" y="5276850"/>
            <a:ext cx="23812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5334000" y="304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專案大綱</a:t>
            </a:r>
            <a:endParaRPr lang="en-US" sz="3000" dirty="0"/>
          </a:p>
        </p:txBody>
      </p:sp>
      <p:sp>
        <p:nvSpPr>
          <p:cNvPr id="31" name="Text 1"/>
          <p:cNvSpPr/>
          <p:nvPr/>
        </p:nvSpPr>
        <p:spPr>
          <a:xfrm>
            <a:off x="1371600" y="1847850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專案介紹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371600" y="2114550"/>
            <a:ext cx="2926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個人智慧服裝線上商務平台項目概述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7162800" y="1847850"/>
            <a:ext cx="21913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Frontend架構</a:t>
            </a:r>
            <a:endParaRPr lang="en-US" sz="1500" dirty="0"/>
          </a:p>
        </p:txBody>
      </p:sp>
      <p:sp>
        <p:nvSpPr>
          <p:cNvPr id="34" name="Text 4"/>
          <p:cNvSpPr/>
          <p:nvPr/>
        </p:nvSpPr>
        <p:spPr>
          <a:xfrm>
            <a:off x="7162800" y="2114550"/>
            <a:ext cx="21913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前端Vue.js結構與實現方式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371600" y="29527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Backend架構</a:t>
            </a:r>
            <a:endParaRPr lang="en-US" sz="1500" dirty="0"/>
          </a:p>
        </p:txBody>
      </p:sp>
      <p:sp>
        <p:nvSpPr>
          <p:cNvPr id="36" name="Text 6"/>
          <p:cNvSpPr/>
          <p:nvPr/>
        </p:nvSpPr>
        <p:spPr>
          <a:xfrm>
            <a:off x="1371600" y="32194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後端架構與核心組件說明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7162800" y="2952750"/>
            <a:ext cx="16558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API呼叫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7162800" y="3219450"/>
            <a:ext cx="19870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接口設計與Vue腳本實現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1371600" y="40576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資料庫模型與說明</a:t>
            </a:r>
            <a:endParaRPr lang="en-US" sz="1500" dirty="0"/>
          </a:p>
        </p:txBody>
      </p:sp>
      <p:sp>
        <p:nvSpPr>
          <p:cNvPr id="40" name="Text 10"/>
          <p:cNvSpPr/>
          <p:nvPr/>
        </p:nvSpPr>
        <p:spPr>
          <a:xfrm>
            <a:off x="1371600" y="43243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實體關係圖與資料庫設計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7162800" y="40576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系統功能介紹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7162800" y="43243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平台核心功能與操作流程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1371600" y="51625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結論與展望</a:t>
            </a:r>
            <a:endParaRPr lang="en-US" sz="1500" dirty="0"/>
          </a:p>
        </p:txBody>
      </p:sp>
      <p:sp>
        <p:nvSpPr>
          <p:cNvPr id="44" name="Text 14"/>
          <p:cNvSpPr/>
          <p:nvPr/>
        </p:nvSpPr>
        <p:spPr>
          <a:xfrm>
            <a:off x="1371600" y="54292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項目成果總結與未來發展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7162800" y="5162550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組員分工與參考資料</a:t>
            </a:r>
            <a:endParaRPr lang="en-US" sz="1500" dirty="0"/>
          </a:p>
        </p:txBody>
      </p:sp>
      <p:sp>
        <p:nvSpPr>
          <p:cNvPr id="46" name="Text 16"/>
          <p:cNvSpPr/>
          <p:nvPr/>
        </p:nvSpPr>
        <p:spPr>
          <a:xfrm>
            <a:off x="7162800" y="5429250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團隊貢獻與參考來源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8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10972800" cy="1076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67025"/>
            <a:ext cx="35052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057525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75" y="3190875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2867025"/>
            <a:ext cx="3505200" cy="156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900" y="3057525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1063" y="3190875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867025"/>
            <a:ext cx="35052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3057525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4863" y="319087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657725"/>
            <a:ext cx="3505200" cy="1562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84822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50" y="4981575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4657725"/>
            <a:ext cx="35052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484822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5350" y="4981575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657725"/>
            <a:ext cx="3505200" cy="1562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4848225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9150" y="498157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524625"/>
            <a:ext cx="12192000" cy="533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334000" y="304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專案介紹</a:t>
            </a:r>
            <a:endParaRPr lang="en-US" sz="3000" dirty="0"/>
          </a:p>
        </p:txBody>
      </p:sp>
      <p:sp>
        <p:nvSpPr>
          <p:cNvPr id="26" name="Text 1"/>
          <p:cNvSpPr/>
          <p:nvPr/>
        </p:nvSpPr>
        <p:spPr>
          <a:xfrm>
            <a:off x="838200" y="1714500"/>
            <a:ext cx="105156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本專案為一個整合型的智慧服装電商平台，提供帳戶登錄、商品瀏覽、平台折扣訊息輪播、購物車管理及訂單查詢、會員中心等完整功能。透過此平台，可模擬線上購物流程，適合小型電商商家自行上架與管理商品，打造專屬的線上銷售環境。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5240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帳戶系統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8001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提供會員登入、註冊、密碼管理等功能，支持個人化服務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2578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商品管理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45339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商家可自行上架、編輯、下架商品，管理商品庫存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89916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購物體驗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82677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模擬完整購物流程，包含商品瀏覽、加入購物車、結帳訂單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1524000" y="5000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優惠活動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800100" y="557212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平台折扣訊息輪播，支持促銷活動與優惠碼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5257800" y="5000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會員中心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4533900" y="55721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會員可查看訂單歷史、收藏商品、管理個人資料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8991600" y="5000625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個性化定制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8267700" y="557212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支持商家自定義品牌風格，打造專屬銷售環境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381000" y="6677025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1562100"/>
            <a:ext cx="22860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0" y="17145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419350"/>
            <a:ext cx="17145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53365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2419350"/>
            <a:ext cx="1714500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2533650"/>
            <a:ext cx="1524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3371850"/>
            <a:ext cx="17145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34861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4200" y="3371850"/>
            <a:ext cx="171450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8500" y="348615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700" y="4324350"/>
            <a:ext cx="171450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45339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5276850"/>
            <a:ext cx="1714500" cy="495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53911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8625" y="1181100"/>
            <a:ext cx="6762750" cy="5486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28471" y="1181100"/>
            <a:ext cx="4206180" cy="2552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1828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2171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27432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30861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28471" y="3886200"/>
            <a:ext cx="4206180" cy="2781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57071" y="45339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57071" y="5105400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57071" y="5676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57071" y="60198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819900"/>
            <a:ext cx="12192000" cy="533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4744343" y="228600"/>
            <a:ext cx="324397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Frontend架構</a:t>
            </a:r>
            <a:endParaRPr lang="en-US" sz="3000" dirty="0"/>
          </a:p>
        </p:txBody>
      </p:sp>
      <p:sp>
        <p:nvSpPr>
          <p:cNvPr id="39" name="Text 8"/>
          <p:cNvSpPr/>
          <p:nvPr/>
        </p:nvSpPr>
        <p:spPr>
          <a:xfrm>
            <a:off x="7757071" y="1409700"/>
            <a:ext cx="3748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前端架構特色</a:t>
            </a:r>
            <a:endParaRPr lang="en-US" sz="1500" dirty="0"/>
          </a:p>
        </p:txBody>
      </p:sp>
      <p:sp>
        <p:nvSpPr>
          <p:cNvPr id="40" name="Text 9"/>
          <p:cNvSpPr/>
          <p:nvPr/>
        </p:nvSpPr>
        <p:spPr>
          <a:xfrm>
            <a:off x="7985671" y="1790700"/>
            <a:ext cx="420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使用Vue.js框架打造響應式介面，提供流暢購物體驗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7985671" y="21336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整合Vuex管理應用程式狀態，實現購物車與會員功能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7985671" y="2705100"/>
            <a:ext cx="42235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路由系統(Router)管理頁面切換，提供單頁應用體驗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7985671" y="30480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組件(Component)化設計，提高代碼重用性與維護性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7757071" y="4114800"/>
            <a:ext cx="3748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設計理念</a:t>
            </a:r>
            <a:endParaRPr lang="en-US" sz="1500" dirty="0"/>
          </a:p>
        </p:txBody>
      </p:sp>
      <p:sp>
        <p:nvSpPr>
          <p:cNvPr id="45" name="Text 14"/>
          <p:cNvSpPr/>
          <p:nvPr/>
        </p:nvSpPr>
        <p:spPr>
          <a:xfrm>
            <a:off x="8023771" y="4495800"/>
            <a:ext cx="34822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時尚簡約風格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象牙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白色與淡色系為主</a:t>
            </a: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搭配柔和</a:t>
            </a: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漸變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突顯時尚感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7947571" y="5067300"/>
            <a:ext cx="3558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響應式設計，適應多種裝置尺寸，提供一致的使用體驗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7985671" y="563880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動畫與過渡效果，增強交互感與視覺吸引力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7985671" y="59817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介面操作邏輯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優化</a:t>
            </a: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，確保所有用戶群體都能方便使用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381000" y="69723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96247"/>
            <a:ext cx="121920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805511" y="304800"/>
            <a:ext cx="309717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Backend架構</a:t>
            </a:r>
            <a:endParaRPr lang="en-US" sz="30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3940340" y="1451169"/>
            <a:ext cx="4092684" cy="4306047"/>
            <a:chOff x="3810000" y="1485900"/>
            <a:chExt cx="4785360" cy="5829300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6800" y="1485900"/>
              <a:ext cx="2438400" cy="990600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1485900"/>
              <a:ext cx="381000" cy="3810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24450" y="1600200"/>
              <a:ext cx="190500" cy="1524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6475" y="2705100"/>
              <a:ext cx="19050" cy="3048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6800" y="3009900"/>
              <a:ext cx="2438400" cy="11430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29200" y="3162300"/>
              <a:ext cx="381000" cy="3810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3500" y="3276600"/>
              <a:ext cx="152400" cy="152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6475" y="4381500"/>
              <a:ext cx="19050" cy="3048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10000" y="4686300"/>
              <a:ext cx="2133600" cy="11430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2400" y="4838700"/>
              <a:ext cx="381000" cy="3810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86225" y="4953000"/>
              <a:ext cx="133350" cy="1524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48400" y="4686300"/>
              <a:ext cx="2133600" cy="11430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00800" y="4838700"/>
              <a:ext cx="381000" cy="3810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515100" y="4953000"/>
              <a:ext cx="152400" cy="15240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6475" y="6057900"/>
              <a:ext cx="19050" cy="3048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0000" y="6362700"/>
              <a:ext cx="2133600" cy="9525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62400" y="6515100"/>
              <a:ext cx="381000" cy="3810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76700" y="6629400"/>
              <a:ext cx="152400" cy="1524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48400" y="6362700"/>
              <a:ext cx="2133600" cy="952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400800" y="6515100"/>
              <a:ext cx="381000" cy="3810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496050" y="6629400"/>
              <a:ext cx="190500" cy="152400"/>
            </a:xfrm>
            <a:prstGeom prst="rect">
              <a:avLst/>
            </a:prstGeom>
          </p:spPr>
        </p:pic>
        <p:sp>
          <p:nvSpPr>
            <p:cNvPr id="28" name="Text 1"/>
            <p:cNvSpPr/>
            <p:nvPr/>
          </p:nvSpPr>
          <p:spPr>
            <a:xfrm>
              <a:off x="5524500" y="1543050"/>
              <a:ext cx="129123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40AF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Controller</a:t>
              </a:r>
              <a:endParaRPr lang="en-US" sz="1500" dirty="0"/>
            </a:p>
          </p:txBody>
        </p:sp>
        <p:sp>
          <p:nvSpPr>
            <p:cNvPr id="29" name="Text 2"/>
            <p:cNvSpPr/>
            <p:nvPr/>
          </p:nvSpPr>
          <p:spPr>
            <a:xfrm>
              <a:off x="5029200" y="1943100"/>
              <a:ext cx="213360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控制器，處理用戶請求，協調模型與視圖之間的數據流</a:t>
              </a:r>
              <a:endParaRPr lang="en-US" sz="1050" dirty="0"/>
            </a:p>
          </p:txBody>
        </p:sp>
        <p:sp>
          <p:nvSpPr>
            <p:cNvPr id="30" name="Text 3"/>
            <p:cNvSpPr/>
            <p:nvPr/>
          </p:nvSpPr>
          <p:spPr>
            <a:xfrm>
              <a:off x="5524500" y="3219450"/>
              <a:ext cx="95047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66534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Service</a:t>
              </a:r>
              <a:endParaRPr lang="en-US" sz="1500" dirty="0"/>
            </a:p>
          </p:txBody>
        </p:sp>
        <p:sp>
          <p:nvSpPr>
            <p:cNvPr id="31" name="Text 4"/>
            <p:cNvSpPr/>
            <p:nvPr/>
          </p:nvSpPr>
          <p:spPr>
            <a:xfrm>
              <a:off x="5029200" y="3619500"/>
              <a:ext cx="213360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服務層，實現業務邏輯，調用DAO與Repository</a:t>
              </a:r>
              <a:endParaRPr lang="en-US" sz="1050" dirty="0"/>
            </a:p>
          </p:txBody>
        </p:sp>
        <p:sp>
          <p:nvSpPr>
            <p:cNvPr id="32" name="Text 5"/>
            <p:cNvSpPr/>
            <p:nvPr/>
          </p:nvSpPr>
          <p:spPr>
            <a:xfrm>
              <a:off x="4457700" y="4895850"/>
              <a:ext cx="56114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6B21A8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DAO</a:t>
              </a:r>
              <a:endParaRPr lang="en-US" sz="1500" dirty="0"/>
            </a:p>
          </p:txBody>
        </p:sp>
        <p:sp>
          <p:nvSpPr>
            <p:cNvPr id="33" name="Text 6"/>
            <p:cNvSpPr/>
            <p:nvPr/>
          </p:nvSpPr>
          <p:spPr>
            <a:xfrm>
              <a:off x="3962400" y="5295900"/>
              <a:ext cx="182880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資料存取物件，提供抽象資料庫接口</a:t>
              </a:r>
              <a:endParaRPr lang="en-US" sz="1050" dirty="0"/>
            </a:p>
          </p:txBody>
        </p:sp>
        <p:sp>
          <p:nvSpPr>
            <p:cNvPr id="34" name="Text 7"/>
            <p:cNvSpPr/>
            <p:nvPr/>
          </p:nvSpPr>
          <p:spPr>
            <a:xfrm>
              <a:off x="6896100" y="4895850"/>
              <a:ext cx="540068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854D0E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DTO</a:t>
              </a:r>
              <a:endParaRPr lang="en-US" sz="1500" dirty="0"/>
            </a:p>
          </p:txBody>
        </p:sp>
        <p:sp>
          <p:nvSpPr>
            <p:cNvPr id="35" name="Text 8"/>
            <p:cNvSpPr/>
            <p:nvPr/>
          </p:nvSpPr>
          <p:spPr>
            <a:xfrm>
              <a:off x="6400800" y="5295900"/>
              <a:ext cx="182880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資料傳輸物件，用於層間數據傳輸</a:t>
              </a:r>
              <a:endParaRPr lang="en-US" sz="1050" dirty="0"/>
            </a:p>
          </p:txBody>
        </p:sp>
        <p:sp>
          <p:nvSpPr>
            <p:cNvPr id="36" name="Text 9"/>
            <p:cNvSpPr/>
            <p:nvPr/>
          </p:nvSpPr>
          <p:spPr>
            <a:xfrm>
              <a:off x="4457700" y="6572250"/>
              <a:ext cx="78170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9D174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Model</a:t>
              </a:r>
              <a:endParaRPr lang="en-US" sz="1500" dirty="0"/>
            </a:p>
          </p:txBody>
        </p:sp>
        <p:sp>
          <p:nvSpPr>
            <p:cNvPr id="37" name="Text 10"/>
            <p:cNvSpPr/>
            <p:nvPr/>
          </p:nvSpPr>
          <p:spPr>
            <a:xfrm>
              <a:off x="3962400" y="6972300"/>
              <a:ext cx="219456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模型，表示數據與業務邏輯</a:t>
              </a:r>
              <a:endParaRPr lang="en-US" sz="1050" dirty="0"/>
            </a:p>
          </p:txBody>
        </p:sp>
        <p:sp>
          <p:nvSpPr>
            <p:cNvPr id="38" name="Text 11"/>
            <p:cNvSpPr/>
            <p:nvPr/>
          </p:nvSpPr>
          <p:spPr>
            <a:xfrm>
              <a:off x="6896100" y="6572250"/>
              <a:ext cx="1394281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991B1B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Repository</a:t>
              </a:r>
              <a:endParaRPr lang="en-US" sz="1500" dirty="0"/>
            </a:p>
          </p:txBody>
        </p:sp>
        <p:sp>
          <p:nvSpPr>
            <p:cNvPr id="39" name="Text 12"/>
            <p:cNvSpPr/>
            <p:nvPr/>
          </p:nvSpPr>
          <p:spPr>
            <a:xfrm>
              <a:off x="6400800" y="6972300"/>
              <a:ext cx="219456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倉儲，作為對象的內存集合</a:t>
              </a:r>
              <a:endParaRPr lang="en-US" sz="1050" dirty="0"/>
            </a:p>
          </p:txBody>
        </p:sp>
      </p:grpSp>
      <p:sp>
        <p:nvSpPr>
          <p:cNvPr id="40" name="Text 13"/>
          <p:cNvSpPr/>
          <p:nvPr/>
        </p:nvSpPr>
        <p:spPr>
          <a:xfrm>
            <a:off x="493295" y="6448647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92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638300"/>
            <a:ext cx="541020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0975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18859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400300"/>
            <a:ext cx="5410200" cy="647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57175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26479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162300"/>
            <a:ext cx="5410200" cy="647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33375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" y="34099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924300"/>
            <a:ext cx="54102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09575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750" y="41719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686300"/>
            <a:ext cx="5410200" cy="647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485775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4933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1219200"/>
            <a:ext cx="200025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1981200"/>
            <a:ext cx="54102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3695700"/>
            <a:ext cx="541020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5410200"/>
            <a:ext cx="54102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5524500"/>
            <a:ext cx="5181600" cy="116755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6781800"/>
            <a:ext cx="121920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5357068" y="228600"/>
            <a:ext cx="177343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API呼叫</a:t>
            </a:r>
            <a:endParaRPr lang="en-US" sz="3000" dirty="0"/>
          </a:p>
        </p:txBody>
      </p:sp>
      <p:sp>
        <p:nvSpPr>
          <p:cNvPr id="28" name="Text 1"/>
          <p:cNvSpPr/>
          <p:nvPr/>
        </p:nvSpPr>
        <p:spPr>
          <a:xfrm>
            <a:off x="704850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關鍵API端點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990600" y="1752600"/>
            <a:ext cx="1164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用戶登入/註冊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990600" y="1981200"/>
            <a:ext cx="11640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/api/auth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990600" y="2514600"/>
            <a:ext cx="10508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990600" y="2743200"/>
            <a:ext cx="10508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/api/products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990600" y="32766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購物車管理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990600" y="350520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/api/cart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990600" y="4038600"/>
            <a:ext cx="8620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訂單查詢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990600" y="4267200"/>
            <a:ext cx="8620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/api/orders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990600" y="4800600"/>
            <a:ext cx="11162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折扣訊息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990600" y="5029200"/>
            <a:ext cx="111621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/api/discounts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6600825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 Script程式碼範例</a:t>
            </a:r>
            <a:endParaRPr lang="en-US" sz="1800" dirty="0"/>
          </a:p>
        </p:txBody>
      </p:sp>
      <p:sp>
        <p:nvSpPr>
          <p:cNvPr id="40" name="Text 13"/>
          <p:cNvSpPr/>
          <p:nvPr/>
        </p:nvSpPr>
        <p:spPr>
          <a:xfrm>
            <a:off x="6324600" y="16383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商品瀏覽API呼叫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438900" y="2105025"/>
            <a:ext cx="2606576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methods: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fetchProducts()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axios.get('api/products')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.then(response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this.products = response.data;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.catch(error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console.log(error);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42" name="Text 15"/>
          <p:cNvSpPr/>
          <p:nvPr/>
        </p:nvSpPr>
        <p:spPr>
          <a:xfrm>
            <a:off x="6324600" y="33528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購物車新增API呼叫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6438900" y="3819525"/>
            <a:ext cx="3566815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methods: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addToCart(productId)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axios.post('api/cart', { productId: productId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.then(response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this.cartItems.push(response.data);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.catch(error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console.log(error);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44" name="Text 17"/>
          <p:cNvSpPr/>
          <p:nvPr/>
        </p:nvSpPr>
        <p:spPr>
          <a:xfrm>
            <a:off x="6324600" y="50673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前後端數據交互流程</a:t>
            </a:r>
            <a:endParaRPr lang="en-US" sz="1350" dirty="0"/>
          </a:p>
        </p:txBody>
      </p:sp>
      <p:sp>
        <p:nvSpPr>
          <p:cNvPr id="45" name="Text 18"/>
          <p:cNvSpPr/>
          <p:nvPr/>
        </p:nvSpPr>
        <p:spPr>
          <a:xfrm>
            <a:off x="381000" y="69342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72092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9200"/>
            <a:ext cx="21907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524001"/>
            <a:ext cx="11277600" cy="23330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1"/>
            <a:ext cx="11125200" cy="22081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828580"/>
            <a:ext cx="219075" cy="1714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0" y="228600"/>
            <a:ext cx="3657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資料庫模型與說明</a:t>
            </a:r>
            <a:endParaRPr lang="en-US" sz="3000" dirty="0"/>
          </a:p>
        </p:txBody>
      </p:sp>
      <p:sp>
        <p:nvSpPr>
          <p:cNvPr id="22" name="Text 1"/>
          <p:cNvSpPr/>
          <p:nvPr/>
        </p:nvSpPr>
        <p:spPr>
          <a:xfrm>
            <a:off x="752475" y="11811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實體關係圖</a:t>
            </a:r>
            <a:endParaRPr lang="en-US" sz="15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676275" y="4029390"/>
            <a:ext cx="10938711" cy="2486798"/>
            <a:chOff x="419100" y="4647605"/>
            <a:chExt cx="11430000" cy="281940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" y="4647605"/>
              <a:ext cx="3657600" cy="13335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7200" y="4647605"/>
              <a:ext cx="3657600" cy="13335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9600" y="4828580"/>
              <a:ext cx="219075" cy="17145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77200" y="4647605"/>
              <a:ext cx="3657600" cy="13335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9600" y="4828580"/>
              <a:ext cx="171450" cy="17145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7200" y="6133505"/>
              <a:ext cx="3657600" cy="13335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600" y="6314480"/>
              <a:ext cx="133350" cy="17145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67200" y="6133505"/>
              <a:ext cx="3657600" cy="13335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19600" y="6314480"/>
              <a:ext cx="190500" cy="17145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77200" y="6133505"/>
              <a:ext cx="3657600" cy="133350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9600" y="6314480"/>
              <a:ext cx="190500" cy="171450"/>
            </a:xfrm>
            <a:prstGeom prst="rect">
              <a:avLst/>
            </a:prstGeom>
          </p:spPr>
        </p:pic>
        <p:sp>
          <p:nvSpPr>
            <p:cNvPr id="23" name="Text 2"/>
            <p:cNvSpPr/>
            <p:nvPr/>
          </p:nvSpPr>
          <p:spPr>
            <a:xfrm>
              <a:off x="904875" y="4800005"/>
              <a:ext cx="33528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2563EB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用戶表</a:t>
              </a:r>
              <a:endParaRPr lang="en-US" sz="1350" dirty="0"/>
            </a:p>
          </p:txBody>
        </p:sp>
        <p:sp>
          <p:nvSpPr>
            <p:cNvPr id="24" name="Text 3"/>
            <p:cNvSpPr/>
            <p:nvPr/>
          </p:nvSpPr>
          <p:spPr>
            <a:xfrm>
              <a:off x="419100" y="51429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用戶帳號與密碼</a:t>
              </a:r>
              <a:endParaRPr lang="en-US" sz="1050" dirty="0"/>
            </a:p>
          </p:txBody>
        </p:sp>
        <p:sp>
          <p:nvSpPr>
            <p:cNvPr id="25" name="Text 4"/>
            <p:cNvSpPr/>
            <p:nvPr/>
          </p:nvSpPr>
          <p:spPr>
            <a:xfrm>
              <a:off x="419100" y="53715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個人基本資料</a:t>
              </a:r>
              <a:endParaRPr lang="en-US" sz="1050" dirty="0"/>
            </a:p>
          </p:txBody>
        </p:sp>
        <p:sp>
          <p:nvSpPr>
            <p:cNvPr id="26" name="Text 5"/>
            <p:cNvSpPr/>
            <p:nvPr/>
          </p:nvSpPr>
          <p:spPr>
            <a:xfrm>
              <a:off x="419100" y="56001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會員等級與權限</a:t>
              </a:r>
              <a:endParaRPr lang="en-US" sz="1050" dirty="0"/>
            </a:p>
          </p:txBody>
        </p:sp>
        <p:sp>
          <p:nvSpPr>
            <p:cNvPr id="27" name="Text 6"/>
            <p:cNvSpPr/>
            <p:nvPr/>
          </p:nvSpPr>
          <p:spPr>
            <a:xfrm>
              <a:off x="4714875" y="4800005"/>
              <a:ext cx="33528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EA580C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商品表</a:t>
              </a:r>
              <a:endParaRPr lang="en-US" sz="1350" dirty="0"/>
            </a:p>
          </p:txBody>
        </p:sp>
        <p:sp>
          <p:nvSpPr>
            <p:cNvPr id="28" name="Text 7"/>
            <p:cNvSpPr/>
            <p:nvPr/>
          </p:nvSpPr>
          <p:spPr>
            <a:xfrm>
              <a:off x="4229100" y="51429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商品名稱與描述</a:t>
              </a:r>
              <a:endParaRPr lang="en-US" sz="1050" dirty="0"/>
            </a:p>
          </p:txBody>
        </p:sp>
        <p:sp>
          <p:nvSpPr>
            <p:cNvPr id="29" name="Text 8"/>
            <p:cNvSpPr/>
            <p:nvPr/>
          </p:nvSpPr>
          <p:spPr>
            <a:xfrm>
              <a:off x="4229100" y="53715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價格與庫存</a:t>
              </a:r>
              <a:endParaRPr lang="en-US" sz="1050" dirty="0"/>
            </a:p>
          </p:txBody>
        </p:sp>
        <p:sp>
          <p:nvSpPr>
            <p:cNvPr id="30" name="Text 9"/>
            <p:cNvSpPr/>
            <p:nvPr/>
          </p:nvSpPr>
          <p:spPr>
            <a:xfrm>
              <a:off x="4229100" y="56001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類別與圖片</a:t>
              </a:r>
              <a:endParaRPr lang="en-US" sz="1050" dirty="0"/>
            </a:p>
          </p:txBody>
        </p:sp>
        <p:sp>
          <p:nvSpPr>
            <p:cNvPr id="31" name="Text 10"/>
            <p:cNvSpPr/>
            <p:nvPr/>
          </p:nvSpPr>
          <p:spPr>
            <a:xfrm>
              <a:off x="8477250" y="4800005"/>
              <a:ext cx="33528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16A34A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類別表</a:t>
              </a:r>
              <a:endParaRPr lang="en-US" sz="1350" dirty="0"/>
            </a:p>
          </p:txBody>
        </p:sp>
        <p:sp>
          <p:nvSpPr>
            <p:cNvPr id="32" name="Text 11"/>
            <p:cNvSpPr/>
            <p:nvPr/>
          </p:nvSpPr>
          <p:spPr>
            <a:xfrm>
              <a:off x="8039100" y="51429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類別名稱</a:t>
              </a:r>
              <a:endParaRPr lang="en-US" sz="1050" dirty="0"/>
            </a:p>
          </p:txBody>
        </p:sp>
        <p:sp>
          <p:nvSpPr>
            <p:cNvPr id="33" name="Text 12"/>
            <p:cNvSpPr/>
            <p:nvPr/>
          </p:nvSpPr>
          <p:spPr>
            <a:xfrm>
              <a:off x="8039100" y="53715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類別描述</a:t>
              </a:r>
              <a:endParaRPr lang="en-US" sz="1050" dirty="0"/>
            </a:p>
          </p:txBody>
        </p:sp>
        <p:sp>
          <p:nvSpPr>
            <p:cNvPr id="34" name="Text 13"/>
            <p:cNvSpPr/>
            <p:nvPr/>
          </p:nvSpPr>
          <p:spPr>
            <a:xfrm>
              <a:off x="8039100" y="56001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商品分類關係</a:t>
              </a:r>
              <a:endParaRPr lang="en-US" sz="1050" dirty="0"/>
            </a:p>
          </p:txBody>
        </p:sp>
        <p:sp>
          <p:nvSpPr>
            <p:cNvPr id="35" name="Text 14"/>
            <p:cNvSpPr/>
            <p:nvPr/>
          </p:nvSpPr>
          <p:spPr>
            <a:xfrm>
              <a:off x="819150" y="6285905"/>
              <a:ext cx="33528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9333EA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訂單表</a:t>
              </a:r>
              <a:endParaRPr lang="en-US" sz="1350" dirty="0"/>
            </a:p>
          </p:txBody>
        </p:sp>
        <p:sp>
          <p:nvSpPr>
            <p:cNvPr id="36" name="Text 15"/>
            <p:cNvSpPr/>
            <p:nvPr/>
          </p:nvSpPr>
          <p:spPr>
            <a:xfrm>
              <a:off x="419100" y="66288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訂單編號與日期</a:t>
              </a:r>
              <a:endParaRPr lang="en-US" sz="1050" dirty="0"/>
            </a:p>
          </p:txBody>
        </p:sp>
        <p:sp>
          <p:nvSpPr>
            <p:cNvPr id="37" name="Text 16"/>
            <p:cNvSpPr/>
            <p:nvPr/>
          </p:nvSpPr>
          <p:spPr>
            <a:xfrm>
              <a:off x="419100" y="68574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用戶與收貨地址</a:t>
              </a:r>
              <a:endParaRPr lang="en-US" sz="1050" dirty="0"/>
            </a:p>
          </p:txBody>
        </p:sp>
        <p:sp>
          <p:nvSpPr>
            <p:cNvPr id="38" name="Text 17"/>
            <p:cNvSpPr/>
            <p:nvPr/>
          </p:nvSpPr>
          <p:spPr>
            <a:xfrm>
              <a:off x="419100" y="70860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訂單狀態</a:t>
              </a:r>
              <a:endParaRPr lang="en-US" sz="1050" dirty="0"/>
            </a:p>
          </p:txBody>
        </p:sp>
        <p:sp>
          <p:nvSpPr>
            <p:cNvPr id="39" name="Text 18"/>
            <p:cNvSpPr/>
            <p:nvPr/>
          </p:nvSpPr>
          <p:spPr>
            <a:xfrm>
              <a:off x="4686300" y="6285905"/>
              <a:ext cx="33528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DC262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訂單明細表</a:t>
              </a:r>
              <a:endParaRPr lang="en-US" sz="1350" dirty="0"/>
            </a:p>
          </p:txBody>
        </p:sp>
        <p:sp>
          <p:nvSpPr>
            <p:cNvPr id="40" name="Text 19"/>
            <p:cNvSpPr/>
            <p:nvPr/>
          </p:nvSpPr>
          <p:spPr>
            <a:xfrm>
              <a:off x="4229100" y="66288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訂單與商品關係</a:t>
              </a:r>
              <a:endParaRPr lang="en-US" sz="1050" dirty="0"/>
            </a:p>
          </p:txBody>
        </p:sp>
        <p:sp>
          <p:nvSpPr>
            <p:cNvPr id="41" name="Text 20"/>
            <p:cNvSpPr/>
            <p:nvPr/>
          </p:nvSpPr>
          <p:spPr>
            <a:xfrm>
              <a:off x="4229100" y="68574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數量與單價</a:t>
              </a:r>
              <a:endParaRPr lang="en-US" sz="1050" dirty="0"/>
            </a:p>
          </p:txBody>
        </p:sp>
        <p:sp>
          <p:nvSpPr>
            <p:cNvPr id="42" name="Text 21"/>
            <p:cNvSpPr/>
            <p:nvPr/>
          </p:nvSpPr>
          <p:spPr>
            <a:xfrm>
              <a:off x="4229100" y="70860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總價計算</a:t>
              </a:r>
              <a:endParaRPr lang="en-US" sz="1050" dirty="0"/>
            </a:p>
          </p:txBody>
        </p:sp>
        <p:sp>
          <p:nvSpPr>
            <p:cNvPr id="43" name="Text 22"/>
            <p:cNvSpPr/>
            <p:nvPr/>
          </p:nvSpPr>
          <p:spPr>
            <a:xfrm>
              <a:off x="8496300" y="6285905"/>
              <a:ext cx="33528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0D9488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購物車表</a:t>
              </a:r>
              <a:endParaRPr lang="en-US" sz="1350" dirty="0"/>
            </a:p>
          </p:txBody>
        </p:sp>
        <p:sp>
          <p:nvSpPr>
            <p:cNvPr id="44" name="Text 23"/>
            <p:cNvSpPr/>
            <p:nvPr/>
          </p:nvSpPr>
          <p:spPr>
            <a:xfrm>
              <a:off x="8039100" y="66288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用戶與商品關係</a:t>
              </a:r>
              <a:endParaRPr lang="en-US" sz="1050" dirty="0"/>
            </a:p>
          </p:txBody>
        </p:sp>
        <p:sp>
          <p:nvSpPr>
            <p:cNvPr id="45" name="Text 24"/>
            <p:cNvSpPr/>
            <p:nvPr/>
          </p:nvSpPr>
          <p:spPr>
            <a:xfrm>
              <a:off x="8039100" y="68574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選擇規格與數量</a:t>
              </a:r>
              <a:endParaRPr lang="en-US" sz="1050" dirty="0"/>
            </a:p>
          </p:txBody>
        </p:sp>
        <p:sp>
          <p:nvSpPr>
            <p:cNvPr id="46" name="Text 25"/>
            <p:cNvSpPr/>
            <p:nvPr/>
          </p:nvSpPr>
          <p:spPr>
            <a:xfrm>
              <a:off x="8039100" y="7086005"/>
              <a:ext cx="35433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00"/>
                </a:lnSpc>
                <a:buSzPct val="100000"/>
                <a:buChar char="•"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• 狀態管理</a:t>
              </a:r>
              <a:endParaRPr lang="en-US" sz="1050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0" y="6675813"/>
            <a:ext cx="12192000" cy="533400"/>
            <a:chOff x="0" y="7619405"/>
            <a:chExt cx="12192000" cy="5334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7619405"/>
              <a:ext cx="12192000" cy="533400"/>
            </a:xfrm>
            <a:prstGeom prst="rect">
              <a:avLst/>
            </a:prstGeom>
          </p:spPr>
        </p:pic>
        <p:sp>
          <p:nvSpPr>
            <p:cNvPr id="47" name="Text 26"/>
            <p:cNvSpPr/>
            <p:nvPr/>
          </p:nvSpPr>
          <p:spPr>
            <a:xfrm>
              <a:off x="381000" y="7771805"/>
              <a:ext cx="219456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6B728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個人智慧服裝線上商務平台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5631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16633"/>
            <a:ext cx="12192000" cy="533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953000" y="304800"/>
            <a:ext cx="2743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系統功能介紹</a:t>
            </a:r>
            <a:endParaRPr lang="en-US" sz="3000" dirty="0"/>
          </a:p>
        </p:txBody>
      </p:sp>
      <p:grpSp>
        <p:nvGrpSpPr>
          <p:cNvPr id="45" name="群組 44"/>
          <p:cNvGrpSpPr/>
          <p:nvPr/>
        </p:nvGrpSpPr>
        <p:grpSpPr>
          <a:xfrm>
            <a:off x="0" y="1143000"/>
            <a:ext cx="13776960" cy="4629150"/>
            <a:chOff x="0" y="1143000"/>
            <a:chExt cx="13776960" cy="5238750"/>
          </a:xfrm>
        </p:grpSpPr>
        <p:pic>
          <p:nvPicPr>
            <p:cNvPr id="4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143000"/>
              <a:ext cx="12192000" cy="38100"/>
            </a:xfrm>
            <a:prstGeom prst="rect">
              <a:avLst/>
            </a:prstGeom>
          </p:spPr>
        </p:pic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" y="1905000"/>
              <a:ext cx="3505200" cy="2124075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1905000"/>
              <a:ext cx="3505200" cy="1362075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76450" y="2057400"/>
              <a:ext cx="571500" cy="5715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9325" y="2190750"/>
              <a:ext cx="285750" cy="3048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3400" y="1905000"/>
              <a:ext cx="3505200" cy="2124075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43400" y="1905000"/>
              <a:ext cx="3505200" cy="1362075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0250" y="2057400"/>
              <a:ext cx="571500" cy="5715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81700" y="2190750"/>
              <a:ext cx="228600" cy="3048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7200" y="1905000"/>
              <a:ext cx="3505200" cy="2124075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77200" y="1905000"/>
              <a:ext cx="3505200" cy="1362075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44050" y="2057400"/>
              <a:ext cx="571500" cy="5715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4075" y="2190750"/>
              <a:ext cx="171450" cy="3048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" y="4257675"/>
              <a:ext cx="3505200" cy="2124075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09600" y="4257675"/>
              <a:ext cx="3505200" cy="1362075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76450" y="4410075"/>
              <a:ext cx="571500" cy="5715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33613" y="4543425"/>
              <a:ext cx="257175" cy="3048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3400" y="4257675"/>
              <a:ext cx="3505200" cy="2124075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43400" y="4257675"/>
              <a:ext cx="3505200" cy="1362075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810250" y="4410075"/>
              <a:ext cx="571500" cy="571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10275" y="4543425"/>
              <a:ext cx="171450" cy="3048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7200" y="4257675"/>
              <a:ext cx="3505200" cy="2124075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77200" y="4257675"/>
              <a:ext cx="3505200" cy="1362075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544050" y="4410075"/>
              <a:ext cx="571500" cy="571500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15500" y="4543425"/>
              <a:ext cx="228600" cy="304800"/>
            </a:xfrm>
            <a:prstGeom prst="rect">
              <a:avLst/>
            </a:prstGeom>
          </p:spPr>
        </p:pic>
        <p:sp>
          <p:nvSpPr>
            <p:cNvPr id="31" name="Text 1"/>
            <p:cNvSpPr/>
            <p:nvPr/>
          </p:nvSpPr>
          <p:spPr>
            <a:xfrm>
              <a:off x="609600" y="1409700"/>
              <a:ext cx="1316736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個人智慧服裝線上商務平台提供完整的電子商務功能，為用戶打造便捷的購物體驗。</a:t>
              </a:r>
              <a:endParaRPr lang="en-US" sz="1350" dirty="0"/>
            </a:p>
          </p:txBody>
        </p:sp>
        <p:sp>
          <p:nvSpPr>
            <p:cNvPr id="32" name="Text 2"/>
            <p:cNvSpPr/>
            <p:nvPr/>
          </p:nvSpPr>
          <p:spPr>
            <a:xfrm>
              <a:off x="1981200" y="2771775"/>
              <a:ext cx="9144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帳戶登錄</a:t>
              </a:r>
              <a:endParaRPr lang="en-US" sz="1500" dirty="0"/>
            </a:p>
          </p:txBody>
        </p:sp>
        <p:sp>
          <p:nvSpPr>
            <p:cNvPr id="33" name="Text 3"/>
            <p:cNvSpPr/>
            <p:nvPr/>
          </p:nvSpPr>
          <p:spPr>
            <a:xfrm>
              <a:off x="762000" y="3419475"/>
              <a:ext cx="32004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用戶可創建帳戶並登錄系統，管理個人訂單與收貨地址。</a:t>
              </a:r>
              <a:endParaRPr lang="en-US" sz="1200" dirty="0"/>
            </a:p>
          </p:txBody>
        </p:sp>
        <p:sp>
          <p:nvSpPr>
            <p:cNvPr id="34" name="Text 4"/>
            <p:cNvSpPr/>
            <p:nvPr/>
          </p:nvSpPr>
          <p:spPr>
            <a:xfrm>
              <a:off x="5715000" y="2771775"/>
              <a:ext cx="9144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商品瀏覽</a:t>
              </a:r>
              <a:endParaRPr lang="en-US" sz="1500" dirty="0"/>
            </a:p>
          </p:txBody>
        </p:sp>
        <p:sp>
          <p:nvSpPr>
            <p:cNvPr id="35" name="Text 5"/>
            <p:cNvSpPr/>
            <p:nvPr/>
          </p:nvSpPr>
          <p:spPr>
            <a:xfrm>
              <a:off x="4495800" y="3419475"/>
              <a:ext cx="32004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浏览平台商品分類，搜尋特定商品，查看商品詳情。</a:t>
              </a:r>
              <a:endParaRPr lang="en-US" sz="1200" dirty="0"/>
            </a:p>
          </p:txBody>
        </p:sp>
        <p:sp>
          <p:nvSpPr>
            <p:cNvPr id="36" name="Text 6"/>
            <p:cNvSpPr/>
            <p:nvPr/>
          </p:nvSpPr>
          <p:spPr>
            <a:xfrm>
              <a:off x="9258300" y="2771775"/>
              <a:ext cx="13716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折扣訊息輪播</a:t>
              </a:r>
              <a:endParaRPr lang="en-US" sz="1500" dirty="0"/>
            </a:p>
          </p:txBody>
        </p:sp>
        <p:sp>
          <p:nvSpPr>
            <p:cNvPr id="37" name="Text 7"/>
            <p:cNvSpPr/>
            <p:nvPr/>
          </p:nvSpPr>
          <p:spPr>
            <a:xfrm>
              <a:off x="8229600" y="3419475"/>
              <a:ext cx="32004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首頁展示最新折扣與優惠活動，提高用戶購買意願。</a:t>
              </a:r>
              <a:endParaRPr lang="en-US" sz="1200" dirty="0"/>
            </a:p>
          </p:txBody>
        </p:sp>
        <p:sp>
          <p:nvSpPr>
            <p:cNvPr id="38" name="Text 8"/>
            <p:cNvSpPr/>
            <p:nvPr/>
          </p:nvSpPr>
          <p:spPr>
            <a:xfrm>
              <a:off x="1885950" y="5124450"/>
              <a:ext cx="11430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購物車管理</a:t>
              </a:r>
              <a:endParaRPr lang="en-US" sz="1500" dirty="0"/>
            </a:p>
          </p:txBody>
        </p:sp>
        <p:sp>
          <p:nvSpPr>
            <p:cNvPr id="39" name="Text 9"/>
            <p:cNvSpPr/>
            <p:nvPr/>
          </p:nvSpPr>
          <p:spPr>
            <a:xfrm>
              <a:off x="762000" y="5772150"/>
              <a:ext cx="32004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將商品加入購物車，調整購買數量，刪除不需要的商品。</a:t>
              </a:r>
              <a:endParaRPr lang="en-US" sz="1200" dirty="0"/>
            </a:p>
          </p:txBody>
        </p:sp>
        <p:sp>
          <p:nvSpPr>
            <p:cNvPr id="40" name="Text 10"/>
            <p:cNvSpPr/>
            <p:nvPr/>
          </p:nvSpPr>
          <p:spPr>
            <a:xfrm>
              <a:off x="5715000" y="5124450"/>
              <a:ext cx="9144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訂單查詢</a:t>
              </a:r>
              <a:endParaRPr lang="en-US" sz="1500" dirty="0"/>
            </a:p>
          </p:txBody>
        </p:sp>
        <p:sp>
          <p:nvSpPr>
            <p:cNvPr id="41" name="Text 11"/>
            <p:cNvSpPr/>
            <p:nvPr/>
          </p:nvSpPr>
          <p:spPr>
            <a:xfrm>
              <a:off x="4495800" y="5772150"/>
              <a:ext cx="384048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 err="1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查看歷史訂單，</a:t>
              </a:r>
              <a:r>
                <a:rPr lang="en-US" sz="1200" dirty="0" err="1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追蹤訂單狀態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。</a:t>
              </a:r>
              <a:endParaRPr lang="en-US" sz="1200" dirty="0"/>
            </a:p>
          </p:txBody>
        </p:sp>
        <p:sp>
          <p:nvSpPr>
            <p:cNvPr id="42" name="Text 12"/>
            <p:cNvSpPr/>
            <p:nvPr/>
          </p:nvSpPr>
          <p:spPr>
            <a:xfrm>
              <a:off x="9448800" y="5124450"/>
              <a:ext cx="9144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會員中心</a:t>
              </a:r>
              <a:endParaRPr lang="en-US" sz="1500" dirty="0"/>
            </a:p>
          </p:txBody>
        </p:sp>
        <p:sp>
          <p:nvSpPr>
            <p:cNvPr id="43" name="Text 13"/>
            <p:cNvSpPr/>
            <p:nvPr/>
          </p:nvSpPr>
          <p:spPr>
            <a:xfrm>
              <a:off x="8229600" y="5772150"/>
              <a:ext cx="32004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 err="1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會員</a:t>
              </a:r>
              <a:r>
                <a:rPr lang="zh-TW" alt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資料更改，與密碼管理</a:t>
              </a:r>
              <a:r>
                <a:rPr lang="en-US" sz="1200" dirty="0" smtClean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。</a:t>
              </a:r>
              <a:endParaRPr lang="en-US" sz="1200" dirty="0"/>
            </a:p>
          </p:txBody>
        </p:sp>
      </p:grpSp>
      <p:sp>
        <p:nvSpPr>
          <p:cNvPr id="44" name="Text 14"/>
          <p:cNvSpPr/>
          <p:nvPr/>
        </p:nvSpPr>
        <p:spPr>
          <a:xfrm>
            <a:off x="296228" y="6467929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5240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019300"/>
            <a:ext cx="5334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209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33700"/>
            <a:ext cx="5334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124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48100"/>
            <a:ext cx="53340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0386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533900"/>
            <a:ext cx="53340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7244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14097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0" y="15240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019300"/>
            <a:ext cx="53340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209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933700"/>
            <a:ext cx="5334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1242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3848100"/>
            <a:ext cx="5334000" cy="990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038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991100"/>
            <a:ext cx="53340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1816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5143500" y="3048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結論與展望</a:t>
            </a:r>
            <a:endParaRPr lang="en-US" sz="3000" dirty="0"/>
          </a:p>
        </p:txBody>
      </p:sp>
      <p:sp>
        <p:nvSpPr>
          <p:cNvPr id="27" name="Text 1"/>
          <p:cNvSpPr/>
          <p:nvPr/>
        </p:nvSpPr>
        <p:spPr>
          <a:xfrm>
            <a:off x="11049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專案成果總結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028700" y="21717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成功開發完整的智慧服裝電商平台，整合前後端技術，實現線上購物核心功能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028700" y="30861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采用Vue前端框架與Spring Boot後端，建立清晰的MVC架構，提高程式碼維護性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09650" y="4000500"/>
            <a:ext cx="5669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設計合理的資料庫模型，實現商品、訂單、會員等核心實體的高效管理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90600" y="4686300"/>
            <a:ext cx="5303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響應式設計，確保平台在多種設備上的一致體驗，提升用戶滿意度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437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未來發展方向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6667500" y="2171700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銷售數據分析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667500" y="2400300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整合數據分析工具，幫助商家了解銷售趨勢，做出更明智的經營決策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648450" y="3086100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社交媒體整合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6648450" y="3314700"/>
            <a:ext cx="5303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增加與主流社交媒體平台的整合，擴大品牌影響力，吸引更多用戶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667500" y="400050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智能推薦系統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667500" y="42291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引入人工智能算法，根據用戶喜好提供更精確的服裝推薦，提升購買意慾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629400" y="5143500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行動應用程式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29400" y="5372100"/>
            <a:ext cx="4754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開發原生手機應用，提供更流暢的購物體驗，增加用戶黏性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492</Words>
  <Application>Microsoft Office PowerPoint</Application>
  <PresentationFormat>寬螢幕</PresentationFormat>
  <Paragraphs>197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ui-monospace</vt:lpstr>
      <vt:lpstr>ui-sans-serif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8</cp:revision>
  <dcterms:created xsi:type="dcterms:W3CDTF">2025-10-20T04:57:05Z</dcterms:created>
  <dcterms:modified xsi:type="dcterms:W3CDTF">2025-10-20T05:18:52Z</dcterms:modified>
</cp:coreProperties>
</file>